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9" r:id="rId5"/>
    <p:sldId id="270" r:id="rId6"/>
    <p:sldId id="271" r:id="rId7"/>
    <p:sldId id="272" r:id="rId8"/>
    <p:sldId id="268" r:id="rId9"/>
    <p:sldId id="279" r:id="rId10"/>
    <p:sldId id="263" r:id="rId11"/>
    <p:sldId id="267" r:id="rId12"/>
    <p:sldId id="274" r:id="rId13"/>
    <p:sldId id="265" r:id="rId14"/>
    <p:sldId id="260" r:id="rId15"/>
    <p:sldId id="273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47DFD4-99CF-FAA7-BF6B-4E8636AAC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B55B16-2D5C-E2D0-39FB-B74F1FB71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297AB-4356-6936-3EB7-DE2D87A2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10AE8B-8B07-9CF2-F24C-D3B2B09E6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5620F2-76D5-4C4E-C4CD-2BBAC30F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99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31742-6C35-DE56-9893-6F30F96B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7E868-CAC4-2DB3-5905-555260D53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E2D7A4-A28C-093A-66E4-257B0472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29900E-2324-CFCD-0EC5-EB016F922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CA982-E084-AEEC-9905-98C9E721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22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26E37-CB11-37F8-0C1E-C0C96375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8ED80D-3316-1C98-795E-B600A5DD5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F0439E-F684-FC56-CC8D-B4D90D97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FBA395-760D-9E49-4A1F-EE9EE11A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13F3B4-FDA3-A652-3993-9B968058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36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4CAC0-5684-192C-4954-06D11ED72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6E7E65-2A83-38A0-A0A3-E83692594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206DFB-402B-7060-2F07-C40D10B00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C904F1-2B31-CAD2-7BA4-9A021938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7A0603-A42D-E91B-0D08-7604D605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C05A0D-463D-D621-3A07-4F26F3EA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1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4A650-C84C-991F-54FE-51D3441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C35D97-AA9E-142B-86EE-D67FA23DB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32FAAD-BF95-68CD-5EE9-99530E4A4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7BCFB3-C60C-71AF-2A9B-C0C5D0016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03DEC3-9080-57BF-1C53-FD0403EE6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3C800EB-0030-3D5B-6E0D-1DB8B8FE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0A46CA-5FE1-FEBD-BBCC-BE27624B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F9BF752-D967-4392-0287-7BD78D3F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72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84094-6F65-2538-B902-10F83EED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38542-416D-54F3-2126-7C6A213AF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B25F03-10AA-C384-206C-84CC5C73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419BA1-414D-BBFC-F468-DD19B0DE7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81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1518FF-5904-3C01-031B-B465A7DC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A65341-24D2-FB7D-F674-EDEFFDCB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6E6585-05B5-5F2D-F2A7-902785BC7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96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BF3CA-57FE-FD6E-6AC6-38D72FC56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AD113-D1AE-CDC3-E31C-E300D04A0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CD8201-DE17-D7BE-E2C5-4BABAE281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AE20EF-C7E9-1DCA-672C-2FBDD661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B687A9-B568-7451-9AF5-6E41F612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5700AC-DB8D-57D1-C8C3-421CD510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71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EFD9E-1D39-CD93-D01E-7CD6C0B77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82BFA4-BCFE-013F-18F7-140E8C94C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867AE7-E891-664F-E69A-BCE72CEEA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1711DA-8B53-8D28-7AD1-6C19CFBF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132D8E-8B96-FFAB-88B3-50F3C79A0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175F9B-2772-80CA-A953-C792D56D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7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4DFE9-4404-23FA-1162-6622CB97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DE7136-23A7-ADF3-6145-27376674C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3E5E76-C853-88BA-A6D0-063BB012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4D33D5-6011-7F5A-D903-CFE0CD0D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5DE8F6-BBD4-9042-9422-2EE43AF93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94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7E88A0-8F6E-C58C-1D33-F05C00A07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0045DF-407D-A31F-AAB1-74E39E889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B3F381-EB40-37E1-33D8-591D934EF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F0EBEE-68A2-1D37-9664-DBE3B253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D81F28-92D6-3ABB-2132-808076029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83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BCE1F-49CA-4C74-0F42-39C20C03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114C05-46C0-2B33-4565-16E1DB78F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CDB34-9ABA-0699-F6AA-5481796DA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6B5DF-5AAB-4232-A4C0-237E18239CA3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89E360-773D-3757-3FF7-CEAF876AF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34ACBE-A954-DD27-0BEF-B65B1DB4A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6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A9009-F101-9251-54D3-BDD144EAF3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эксперимента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газового разряда в неоне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0ED105-27AA-54D5-1E40-AA6EB3E79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36634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Пунов Дмитрий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Б03-105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Долгопрудный, 2022 г.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982427-9616-35D0-46D4-D6ADD4B1F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36012ACC-8E9C-D1E6-6F18-F3FB4514BC4B}"/>
              </a:ext>
            </a:extLst>
          </p:cNvPr>
          <p:cNvSpPr txBox="1">
            <a:spLocks/>
          </p:cNvSpPr>
          <p:nvPr/>
        </p:nvSpPr>
        <p:spPr>
          <a:xfrm>
            <a:off x="1524000" y="89589"/>
            <a:ext cx="9144000" cy="438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физико-технический институт</a:t>
            </a:r>
          </a:p>
        </p:txBody>
      </p:sp>
    </p:spTree>
    <p:extLst>
      <p:ext uri="{BB962C8B-B14F-4D97-AF65-F5344CB8AC3E}">
        <p14:creationId xmlns:p14="http://schemas.microsoft.com/office/powerpoint/2010/main" val="967453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E6E21-C252-93C7-8ACA-BF1A7E6A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151734-8AA3-842D-9069-80C3F2E24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для проведения эксперимента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предложенного метода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Альтернативный метод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после внесения изменений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интерполирующую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  <a:p>
            <a:pPr marL="514350" indent="-51435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CE95951-3346-A824-7C28-6133BE8EB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85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12FE0-F73A-C57B-D51D-FBB7AAC7F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86F5F3-9102-D036-2686-1260F15B5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110C7281-24AE-891A-584C-42DA58E627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3382994" cy="4351338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1D64278-C3C7-12D9-F8CC-2A2FD914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62" y="2055813"/>
            <a:ext cx="6101815" cy="32628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65C378-667B-C362-5799-9611E90F7D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" y="5805713"/>
            <a:ext cx="3751528" cy="6871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368520-4B13-4E20-B8B2-B53A8B5DF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0393" y="5805160"/>
            <a:ext cx="2592151" cy="6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85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7160921-5CC5-7745-81F1-0953FD92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для проведения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C0E734-0D41-FDB5-1316-CAFB3E90F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81" y="1690688"/>
            <a:ext cx="9045288" cy="5330789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C826CB9D-EC5E-8C94-ED6E-D1836A77F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79CAE8-47C3-1D46-ABB6-FE699EF28307}"/>
              </a:ext>
            </a:extLst>
          </p:cNvPr>
          <p:cNvSpPr txBox="1"/>
          <p:nvPr/>
        </p:nvSpPr>
        <p:spPr>
          <a:xfrm>
            <a:off x="4370832" y="4030334"/>
            <a:ext cx="242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Ne22</a:t>
            </a:r>
            <a:r>
              <a:rPr lang="ru-RU" dirty="0">
                <a:solidFill>
                  <a:srgbClr val="FF0000"/>
                </a:solidFill>
              </a:rPr>
              <a:t>	2 мм. рт. ст.</a:t>
            </a:r>
          </a:p>
        </p:txBody>
      </p:sp>
    </p:spTree>
    <p:extLst>
      <p:ext uri="{BB962C8B-B14F-4D97-AF65-F5344CB8AC3E}">
        <p14:creationId xmlns:p14="http://schemas.microsoft.com/office/powerpoint/2010/main" val="291196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5D7C6-79C4-296D-4CF4-62603AE6D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недостаток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5DD546-E9E6-8B9F-3CFB-579D8786D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688A9F-4EDB-05F9-6E5E-A1EE3A85A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934210"/>
            <a:ext cx="6269735" cy="3309450"/>
          </a:xfrm>
          <a:prstGeom prst="rect">
            <a:avLst/>
          </a:prstGeom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CD8AF9C4-7654-1206-D5B4-857A6E87A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120" y="2836382"/>
            <a:ext cx="4048355" cy="1633727"/>
          </a:xfrm>
          <a:prstGeom prst="rect">
            <a:avLst/>
          </a:prstGeom>
        </p:spPr>
      </p:pic>
      <p:pic>
        <p:nvPicPr>
          <p:cNvPr id="3" name="Объект 8">
            <a:extLst>
              <a:ext uri="{FF2B5EF4-FFF2-40B4-BE49-F238E27FC236}">
                <a16:creationId xmlns:a16="http://schemas.microsoft.com/office/drawing/2014/main" id="{97C5BCB5-7743-C824-C9F6-F1020DE5C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54823" y="5316812"/>
            <a:ext cx="4753112" cy="12492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1490B3-E756-4CCC-F9EA-24E2904D1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69567" y="5688955"/>
            <a:ext cx="553794" cy="504930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B4CA3F3-0583-31ED-E85A-722ECC451779}"/>
              </a:ext>
            </a:extLst>
          </p:cNvPr>
          <p:cNvCxnSpPr>
            <a:cxnSpLocks/>
          </p:cNvCxnSpPr>
          <p:nvPr/>
        </p:nvCxnSpPr>
        <p:spPr>
          <a:xfrm>
            <a:off x="7490703" y="5941420"/>
            <a:ext cx="114604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52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96DC5-F9C2-B3B1-6220-2267F55F5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после внесения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D8D0157-181A-99EA-583D-A1B7389E46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1" y="1690688"/>
            <a:ext cx="10078407" cy="5008816"/>
          </a:xfr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4920C734-4794-F558-3C67-E2896AA76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8528" y="3059953"/>
            <a:ext cx="383161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АКИП 2101/2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АКИП В7-78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ИППТ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Agilent 6632-B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C3B1D52-923F-442D-C1F0-3873FB568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391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2193460-5AA1-D376-B87C-F2E4AA2A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39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Несовпадение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кривой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9B3667-5F01-A1A1-914C-78FD5B366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0A672B4-C853-03D1-9454-2788D98E8F36}"/>
              </a:ext>
            </a:extLst>
          </p:cNvPr>
          <p:cNvSpPr/>
          <p:nvPr/>
        </p:nvSpPr>
        <p:spPr>
          <a:xfrm>
            <a:off x="3295934" y="3732663"/>
            <a:ext cx="464024" cy="3138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0070D5-15A0-C171-CF85-DF38AAC36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812" y="3873168"/>
            <a:ext cx="6958085" cy="2984832"/>
          </a:xfrm>
          <a:prstGeom prst="rect">
            <a:avLst/>
          </a:prstGeom>
        </p:spPr>
      </p:pic>
      <p:pic>
        <p:nvPicPr>
          <p:cNvPr id="38" name="Объект 37">
            <a:extLst>
              <a:ext uri="{FF2B5EF4-FFF2-40B4-BE49-F238E27FC236}">
                <a16:creationId xmlns:a16="http://schemas.microsoft.com/office/drawing/2014/main" id="{0B3B4154-2633-F400-3A6F-CE57A07973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3146" y="1420502"/>
            <a:ext cx="5181600" cy="2872408"/>
          </a:xfrm>
        </p:spPr>
      </p:pic>
      <p:pic>
        <p:nvPicPr>
          <p:cNvPr id="34" name="Объект 33">
            <a:extLst>
              <a:ext uri="{FF2B5EF4-FFF2-40B4-BE49-F238E27FC236}">
                <a16:creationId xmlns:a16="http://schemas.microsoft.com/office/drawing/2014/main" id="{45A62C29-6455-F9FC-7148-F0BB979BA3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256" y="1420502"/>
            <a:ext cx="5181600" cy="2872408"/>
          </a:xfrm>
        </p:spPr>
      </p:pic>
    </p:spTree>
    <p:extLst>
      <p:ext uri="{BB962C8B-B14F-4D97-AF65-F5344CB8AC3E}">
        <p14:creationId xmlns:p14="http://schemas.microsoft.com/office/powerpoint/2010/main" val="229306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A4A86B-1AE8-C67F-002A-07B86BA9D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189" y="1261510"/>
            <a:ext cx="4019621" cy="85835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23F6CB1-579B-A3F0-ABBC-1F008AD4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Изменённое уравнение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0E85765E-28AB-8849-7A7D-A492426097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2565090"/>
            <a:ext cx="5181600" cy="2872408"/>
          </a:xfrm>
        </p:spPr>
      </p:pic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4E029F29-AE4E-788B-8C54-1E31F22794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2200" y="2565090"/>
            <a:ext cx="5181600" cy="2872408"/>
          </a:xfr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02AC75F-95A3-8A86-61E2-CA3D178DC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8924343-3C06-D114-5115-13A5EDF19E73}"/>
              </a:ext>
            </a:extLst>
          </p:cNvPr>
          <p:cNvSpPr/>
          <p:nvPr/>
        </p:nvSpPr>
        <p:spPr>
          <a:xfrm>
            <a:off x="3295934" y="3732663"/>
            <a:ext cx="464024" cy="3138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4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B422A-DA35-CD21-3742-54EF1E9FD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точности определения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полученных значений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C5FD2A28-22FC-EB29-D4C7-99638C1611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0094" y="2577527"/>
            <a:ext cx="5526347" cy="6371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1C7199B5-BDB2-1F6D-188C-EDB4BFB74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5560" y="2577528"/>
            <a:ext cx="5526347" cy="6371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89408A7-E087-06A4-D4E4-73DE901B0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5E842312-55A2-8670-C04E-CBBB83FB7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335819"/>
              </p:ext>
            </p:extLst>
          </p:nvPr>
        </p:nvGraphicFramePr>
        <p:xfrm>
          <a:off x="280093" y="3429000"/>
          <a:ext cx="5526348" cy="2104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116">
                  <a:extLst>
                    <a:ext uri="{9D8B030D-6E8A-4147-A177-3AD203B41FA5}">
                      <a16:colId xmlns:a16="http://schemas.microsoft.com/office/drawing/2014/main" val="519034639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3053407486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1158818581"/>
                    </a:ext>
                  </a:extLst>
                </a:gridCol>
              </a:tblGrid>
              <a:tr h="6957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Ток,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Температура плазмы, 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 насыщения, мкА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95351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5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55000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4000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80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33112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3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r>
                        <a:rPr lang="en-US" sz="1800" u="none" strike="noStrike" dirty="0">
                          <a:effectLst/>
                        </a:rPr>
                        <a:t>0000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500</a:t>
                      </a:r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50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65368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1,5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45</a:t>
                      </a:r>
                      <a:r>
                        <a:rPr lang="ru-RU" sz="1800" u="none" strike="noStrike" dirty="0">
                          <a:effectLst/>
                        </a:rPr>
                        <a:t>000 ± </a:t>
                      </a:r>
                      <a:r>
                        <a:rPr lang="en-US" sz="1800" u="none" strike="noStrike" dirty="0">
                          <a:effectLst/>
                        </a:rPr>
                        <a:t>60</a:t>
                      </a:r>
                      <a:r>
                        <a:rPr lang="ru-RU" sz="1800" u="none" strike="noStrike" dirty="0">
                          <a:effectLst/>
                        </a:rPr>
                        <a:t>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20</a:t>
                      </a:r>
                      <a:r>
                        <a:rPr lang="ru-RU" sz="1800" u="none" strike="noStrike" dirty="0">
                          <a:effectLst/>
                        </a:rPr>
                        <a:t> ± 1</a:t>
                      </a:r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70473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D4DFCA9-0A55-9F3D-C6A9-B38842107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246718"/>
              </p:ext>
            </p:extLst>
          </p:nvPr>
        </p:nvGraphicFramePr>
        <p:xfrm>
          <a:off x="6385561" y="3429001"/>
          <a:ext cx="5526348" cy="2104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116">
                  <a:extLst>
                    <a:ext uri="{9D8B030D-6E8A-4147-A177-3AD203B41FA5}">
                      <a16:colId xmlns:a16="http://schemas.microsoft.com/office/drawing/2014/main" val="519034639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3053407486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1158818581"/>
                    </a:ext>
                  </a:extLst>
                </a:gridCol>
              </a:tblGrid>
              <a:tr h="6697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Ток,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Температура плазмы, 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 насыщения, мкА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95351"/>
                  </a:ext>
                </a:extLst>
              </a:tr>
              <a:tr h="4287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5 мА (380 точек)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48200 ± 200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116 ±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33112"/>
                  </a:ext>
                </a:extLst>
              </a:tr>
              <a:tr h="4287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3 мА (180 точек)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48000 ± 700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87 ±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65368"/>
                  </a:ext>
                </a:extLst>
              </a:tr>
              <a:tr h="577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1,5 мА (90 точек)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44000 ± 1300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35 ±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70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072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A3BE4-DEE1-D510-BAEB-3F61F775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929" y="182562"/>
            <a:ext cx="10515600" cy="127344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FFECB3-0947-D770-1CEF-1529C0955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работы над проектом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порядок увеличилась точность получаемых значений температуры плазмы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сократилось время затрачиваемое на выполнение работы с 2 часов до 40 минут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43A24D3-8CA1-4DFE-8715-27268DDFA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137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EFC0F-294B-37CB-C72B-15C408D9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076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Программа, методическое описание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AD18E78-ADAD-844A-4D78-272191B03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2277" y="1856682"/>
            <a:ext cx="5325965" cy="3911435"/>
          </a:xfr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23CA616-96FD-2E6D-48B1-0F6E8A77D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4728F5-BDDD-2FC4-082A-D5A0AA66CD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8" r="-10" b="-36"/>
          <a:stretch/>
        </p:blipFill>
        <p:spPr>
          <a:xfrm>
            <a:off x="210277" y="1994400"/>
            <a:ext cx="6372000" cy="3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37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EDD19D-BBA9-4A7A-363D-63DDB390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89" y="149669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совершенствование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3BDC271-E732-EEFB-495E-A8A43A69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EF1D16-6307-841F-C344-FC047E60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395" y="1166728"/>
            <a:ext cx="2795965" cy="17781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B45AE2-D27A-4704-7BF5-7AEB7F26F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395" y="3097198"/>
            <a:ext cx="2795965" cy="17965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BE7930-106E-D64E-A39F-6998646BA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395" y="5046055"/>
            <a:ext cx="2804495" cy="17781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41D88FF-D5C3-5471-D3CA-1ACEFB687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75232"/>
            <a:ext cx="8422381" cy="49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0C525-62DF-F5C6-E9B9-DEB08FC4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BCF1FA-39BF-BAA9-F3C3-0B31F301B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19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F4484-A88F-2AEF-5F52-5BCA1CC9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схеме выполнения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7C1E0AC-9116-E4B7-AF6D-C9378A4AB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0C032FD-9E5F-3D0F-3853-386931A4B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65" y="1690688"/>
            <a:ext cx="8913869" cy="5093640"/>
          </a:xfrm>
        </p:spPr>
      </p:pic>
    </p:spTree>
    <p:extLst>
      <p:ext uri="{BB962C8B-B14F-4D97-AF65-F5344CB8AC3E}">
        <p14:creationId xmlns:p14="http://schemas.microsoft.com/office/powerpoint/2010/main" val="226504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DE3A1-D26A-1A37-DFB3-E3023145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результатов до и после изменения уравнения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EAA44A6-645D-B0F1-9781-C55644BE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8543276-BD2A-4A87-4AFE-C309BF903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864620"/>
              </p:ext>
            </p:extLst>
          </p:nvPr>
        </p:nvGraphicFramePr>
        <p:xfrm>
          <a:off x="6898314" y="3947796"/>
          <a:ext cx="4455486" cy="1192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0360">
                  <a:extLst>
                    <a:ext uri="{9D8B030D-6E8A-4147-A177-3AD203B41FA5}">
                      <a16:colId xmlns:a16="http://schemas.microsoft.com/office/drawing/2014/main" val="2566007433"/>
                    </a:ext>
                  </a:extLst>
                </a:gridCol>
                <a:gridCol w="1555686">
                  <a:extLst>
                    <a:ext uri="{9D8B030D-6E8A-4147-A177-3AD203B41FA5}">
                      <a16:colId xmlns:a16="http://schemas.microsoft.com/office/drawing/2014/main" val="2130050292"/>
                    </a:ext>
                  </a:extLst>
                </a:gridCol>
                <a:gridCol w="1269440">
                  <a:extLst>
                    <a:ext uri="{9D8B030D-6E8A-4147-A177-3AD203B41FA5}">
                      <a16:colId xmlns:a16="http://schemas.microsoft.com/office/drawing/2014/main" val="2593789221"/>
                    </a:ext>
                  </a:extLst>
                </a:gridCol>
              </a:tblGrid>
              <a:tr h="4584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Ток, 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Температура плазмы, 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 насыщения, мкА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89148617"/>
                  </a:ext>
                </a:extLst>
              </a:tr>
              <a:tr h="244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5 мА (380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48200 ±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116 ±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3155580"/>
                  </a:ext>
                </a:extLst>
              </a:tr>
              <a:tr h="244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3 мА (180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48000 ± 700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87 ±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9535442"/>
                  </a:ext>
                </a:extLst>
              </a:tr>
              <a:tr h="244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1,5 мА (90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44000 ± 1300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35 ± 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0400414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416A331-4226-225B-A229-B55554F2C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4649"/>
              </p:ext>
            </p:extLst>
          </p:nvPr>
        </p:nvGraphicFramePr>
        <p:xfrm>
          <a:off x="838199" y="3947796"/>
          <a:ext cx="4455486" cy="1192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0359">
                  <a:extLst>
                    <a:ext uri="{9D8B030D-6E8A-4147-A177-3AD203B41FA5}">
                      <a16:colId xmlns:a16="http://schemas.microsoft.com/office/drawing/2014/main" val="1021048856"/>
                    </a:ext>
                  </a:extLst>
                </a:gridCol>
                <a:gridCol w="1555687">
                  <a:extLst>
                    <a:ext uri="{9D8B030D-6E8A-4147-A177-3AD203B41FA5}">
                      <a16:colId xmlns:a16="http://schemas.microsoft.com/office/drawing/2014/main" val="1850123248"/>
                    </a:ext>
                  </a:extLst>
                </a:gridCol>
                <a:gridCol w="1269440">
                  <a:extLst>
                    <a:ext uri="{9D8B030D-6E8A-4147-A177-3AD203B41FA5}">
                      <a16:colId xmlns:a16="http://schemas.microsoft.com/office/drawing/2014/main" val="379012236"/>
                    </a:ext>
                  </a:extLst>
                </a:gridCol>
              </a:tblGrid>
              <a:tr h="440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 плазмы, 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Температура плазмы, 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 насыщения, мкА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7051540"/>
                  </a:ext>
                </a:extLst>
              </a:tr>
              <a:tr h="2506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5 мА (380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48000 ± 2500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120 ± 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04853375"/>
                  </a:ext>
                </a:extLst>
              </a:tr>
              <a:tr h="2506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3 мА (180 точек)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48000 ± 4500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90 ± 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9474891"/>
                  </a:ext>
                </a:extLst>
              </a:tr>
              <a:tr h="2506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1,5 мА (90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44000 ± 7000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 ± 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8509860"/>
                  </a:ext>
                </a:extLst>
              </a:tr>
            </a:tbl>
          </a:graphicData>
        </a:graphic>
      </p:graphicFrame>
      <p:pic>
        <p:nvPicPr>
          <p:cNvPr id="7" name="Объект 8">
            <a:extLst>
              <a:ext uri="{FF2B5EF4-FFF2-40B4-BE49-F238E27FC236}">
                <a16:creationId xmlns:a16="http://schemas.microsoft.com/office/drawing/2014/main" id="{588B2B97-A4CF-94BD-FB3A-0A50BAA1F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8617" y="2404423"/>
            <a:ext cx="3898391" cy="10245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EFA667-E5AD-F434-9C70-F4CAB8007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7969" y="2468880"/>
            <a:ext cx="4496175" cy="9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0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81A55AE9-2084-50C8-855C-5136F7D70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5284" y="-9775"/>
            <a:ext cx="9021432" cy="6867775"/>
          </a:xfrm>
        </p:spPr>
      </p:pic>
    </p:spTree>
    <p:extLst>
      <p:ext uri="{BB962C8B-B14F-4D97-AF65-F5344CB8AC3E}">
        <p14:creationId xmlns:p14="http://schemas.microsoft.com/office/powerpoint/2010/main" val="20472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934F6-D208-FFBB-B0AF-24265477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896BCF-3C03-A4A1-2CAF-BD3B9B22E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371294" cy="6858000"/>
          </a:xfrm>
        </p:spPr>
      </p:pic>
    </p:spTree>
    <p:extLst>
      <p:ext uri="{BB962C8B-B14F-4D97-AF65-F5344CB8AC3E}">
        <p14:creationId xmlns:p14="http://schemas.microsoft.com/office/powerpoint/2010/main" val="1839770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50E98777-04CE-7467-C473-573502C65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2371293" cy="6858000"/>
          </a:xfrm>
        </p:spPr>
      </p:pic>
    </p:spTree>
    <p:extLst>
      <p:ext uri="{BB962C8B-B14F-4D97-AF65-F5344CB8AC3E}">
        <p14:creationId xmlns:p14="http://schemas.microsoft.com/office/powerpoint/2010/main" val="3839793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F7CA8-6906-75B4-80CC-638071CB9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монитор, снимок экрана, черный">
            <a:extLst>
              <a:ext uri="{FF2B5EF4-FFF2-40B4-BE49-F238E27FC236}">
                <a16:creationId xmlns:a16="http://schemas.microsoft.com/office/drawing/2014/main" id="{6660DD91-A007-4DE1-8FAA-259EC4BD4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5373"/>
            <a:ext cx="12330113" cy="7033374"/>
          </a:xfrm>
        </p:spPr>
      </p:pic>
    </p:spTree>
    <p:extLst>
      <p:ext uri="{BB962C8B-B14F-4D97-AF65-F5344CB8AC3E}">
        <p14:creationId xmlns:p14="http://schemas.microsoft.com/office/powerpoint/2010/main" val="1787971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325</Words>
  <Application>Microsoft Office PowerPoint</Application>
  <PresentationFormat>Широкоэкранный</PresentationFormat>
  <Paragraphs>86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Автоматизация эксперимента  “Исследование газового разряда в неоне”</vt:lpstr>
      <vt:lpstr>Содержание</vt:lpstr>
      <vt:lpstr>Введение</vt:lpstr>
      <vt:lpstr>Установка для проведения  эксперимента</vt:lpstr>
      <vt:lpstr>“Ключевой” недостаток</vt:lpstr>
      <vt:lpstr>Установка после внесения  изменений</vt:lpstr>
      <vt:lpstr>Несовпадение кривой</vt:lpstr>
      <vt:lpstr>Изменённое уравнение </vt:lpstr>
      <vt:lpstr>Сравнение точности определения полученных значений</vt:lpstr>
      <vt:lpstr>Результаты</vt:lpstr>
      <vt:lpstr>Программа, методическое описание</vt:lpstr>
      <vt:lpstr>Дальнейшее совершенствование</vt:lpstr>
      <vt:lpstr>Спасибо за внимание!</vt:lpstr>
      <vt:lpstr>Изменения в схеме выполнения работы</vt:lpstr>
      <vt:lpstr>Сравнение результатов до и после изменения уравнения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эксперимента  “Исследование газового разряда в неоне”</dc:title>
  <dc:creator>Дмитрий Пунов</dc:creator>
  <cp:lastModifiedBy>Дмитрий Пунов</cp:lastModifiedBy>
  <cp:revision>97</cp:revision>
  <dcterms:created xsi:type="dcterms:W3CDTF">2022-12-04T08:37:32Z</dcterms:created>
  <dcterms:modified xsi:type="dcterms:W3CDTF">2022-12-28T20:35:55Z</dcterms:modified>
</cp:coreProperties>
</file>